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65" r:id="rId17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850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dirty="0"/>
              <a:t>	  </a:t>
            </a:r>
            <a:r>
              <a:rPr lang="en-US" sz="2400" dirty="0"/>
              <a:t>Project developed during AI Internship</a:t>
            </a:r>
          </a:p>
          <a:p>
            <a:pPr algn="just"/>
            <a:r>
              <a:rPr lang="en-US" sz="2400" dirty="0"/>
              <a:t>        at IBM using Auto AI on IBM Cloud</a:t>
            </a:r>
            <a:endParaRPr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640080" y="914400"/>
            <a:ext cx="6541471" cy="184665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rPr sz="4800" dirty="0"/>
              <a:t>Auto AI Model Building</a:t>
            </a:r>
            <a:endParaRPr lang="en-US" sz="4800" dirty="0"/>
          </a:p>
          <a:p>
            <a:pPr>
              <a:defRPr sz="3600" b="1">
                <a:solidFill>
                  <a:srgbClr val="FFFFFF"/>
                </a:solidFill>
              </a:defRPr>
            </a:pPr>
            <a:r>
              <a:rPr sz="4800" dirty="0"/>
              <a:t>with</a:t>
            </a:r>
            <a:r>
              <a:rPr lang="en-US" sz="4800" dirty="0"/>
              <a:t> IBM Watson Studio</a:t>
            </a:r>
          </a:p>
          <a:p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539596" y="5157429"/>
            <a:ext cx="8417817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B4B4B4"/>
                </a:solidFill>
              </a:defRPr>
            </a:pPr>
            <a:r>
              <a:rPr lang="en-US" sz="2400" dirty="0"/>
              <a:t>Presented By: Vaishnavi Kesarwani</a:t>
            </a:r>
          </a:p>
          <a:p>
            <a:pPr>
              <a:defRPr sz="1400">
                <a:solidFill>
                  <a:srgbClr val="B4B4B4"/>
                </a:solidFill>
              </a:defRPr>
            </a:pPr>
            <a:r>
              <a:rPr lang="en-US" sz="2400" dirty="0"/>
              <a:t>Mentor: </a:t>
            </a:r>
            <a:r>
              <a:rPr lang="en-US" sz="2400"/>
              <a:t>Mr. Samarth </a:t>
            </a:r>
            <a:r>
              <a:rPr lang="en-US" sz="2400" dirty="0" err="1"/>
              <a:t>Amrute</a:t>
            </a:r>
            <a:endParaRPr lang="en-US" sz="2400" dirty="0"/>
          </a:p>
          <a:p>
            <a:pPr>
              <a:defRPr sz="1400">
                <a:solidFill>
                  <a:srgbClr val="B4B4B4"/>
                </a:solidFill>
              </a:defRPr>
            </a:pPr>
            <a:r>
              <a:rPr lang="en-US" sz="2400" dirty="0"/>
              <a:t>Project: House Price Prediction using IBM Watson Studio( Auto AI)</a:t>
            </a:r>
            <a:endParaRPr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EA9D24-7866-CB82-4404-CC775E2E3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2646" y="5898382"/>
            <a:ext cx="3326178" cy="8340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F04398-C428-CE53-D78F-65661684A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410" y="0"/>
            <a:ext cx="5245414" cy="525303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548640"/>
            <a:ext cx="4062331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/>
              <a:t>Model Building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>
                <a:solidFill>
                  <a:srgbClr val="C8C8C8"/>
                </a:solidFill>
              </a:defRPr>
            </a:pPr>
            <a:r>
              <a:rPr dirty="0" err="1"/>
              <a:t>AutoAI</a:t>
            </a:r>
            <a:r>
              <a:rPr dirty="0"/>
              <a:t> builds multiple pipelines using algorithms like Linear Regression, </a:t>
            </a:r>
            <a:r>
              <a:rPr dirty="0" err="1"/>
              <a:t>XGBoost</a:t>
            </a:r>
            <a:r>
              <a:rPr dirty="0"/>
              <a:t>, and Random Forest and ranks them by accuracy.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F85A85-714C-68E9-F838-4BAA11CAD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27" y="2682909"/>
            <a:ext cx="10402054" cy="392890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731520"/>
            <a:ext cx="5912388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/>
              <a:t>Deployment Overview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After selecting the best model (</a:t>
            </a:r>
            <a:r>
              <a:rPr lang="en-US" dirty="0" err="1">
                <a:solidFill>
                  <a:schemeClr val="bg1"/>
                </a:solidFill>
              </a:rPr>
              <a:t>XGBoost</a:t>
            </a:r>
            <a:r>
              <a:rPr lang="en-US" dirty="0">
                <a:solidFill>
                  <a:schemeClr val="bg1"/>
                </a:solidFill>
              </a:rPr>
              <a:t> Regressor), deployment was done using </a:t>
            </a:r>
            <a:r>
              <a:rPr lang="en-US" b="1" dirty="0">
                <a:solidFill>
                  <a:schemeClr val="bg1"/>
                </a:solidFill>
              </a:rPr>
              <a:t>IBM Watson Studio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model was deployed in the </a:t>
            </a:r>
            <a:r>
              <a:rPr lang="en-US" b="1" dirty="0">
                <a:solidFill>
                  <a:schemeClr val="bg1"/>
                </a:solidFill>
              </a:rPr>
              <a:t>Deployment Space.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IBM generated </a:t>
            </a:r>
            <a:r>
              <a:rPr lang="en-US" b="1" dirty="0">
                <a:solidFill>
                  <a:schemeClr val="bg1"/>
                </a:solidFill>
              </a:rPr>
              <a:t>Public and Private Endpoints</a:t>
            </a:r>
            <a:r>
              <a:rPr lang="en-US" dirty="0">
                <a:solidFill>
                  <a:schemeClr val="bg1"/>
                </a:solidFill>
              </a:rPr>
              <a:t> for prediction.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These endpoints allow the model to make </a:t>
            </a:r>
            <a:r>
              <a:rPr lang="en-US" b="1" dirty="0">
                <a:solidFill>
                  <a:schemeClr val="bg1"/>
                </a:solidFill>
              </a:rPr>
              <a:t>real-time predictions.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deployment ensures the model is easily accessible and reusable.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2DFF5E-4836-5160-9835-D4F9382DD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" y="3123247"/>
            <a:ext cx="10433204" cy="357900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79" y="731520"/>
            <a:ext cx="6533776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/>
              <a:t>Google </a:t>
            </a:r>
            <a:r>
              <a:rPr sz="4800" dirty="0" err="1"/>
              <a:t>Colab</a:t>
            </a:r>
            <a:r>
              <a:rPr sz="4800" dirty="0"/>
              <a:t> Integration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475098"/>
            <a:ext cx="10515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>
                <a:solidFill>
                  <a:srgbClr val="C8C8C8"/>
                </a:solidFill>
              </a:defRPr>
            </a:pPr>
            <a:r>
              <a:rPr lang="en-US" dirty="0"/>
              <a:t>After deployment, the model was tested and used in Google </a:t>
            </a:r>
            <a:r>
              <a:rPr lang="en-US" dirty="0" err="1"/>
              <a:t>Colab</a:t>
            </a:r>
            <a:r>
              <a:rPr lang="en-US" dirty="0"/>
              <a:t> to make predictions. This helps to verify that the model works well outside Watson Studio.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22B2F5-23DF-94A5-161D-A512F3261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79" y="2377440"/>
            <a:ext cx="10515600" cy="430471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569742" y="731520"/>
            <a:ext cx="5264903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/>
              <a:t>watsonx.ai Runtime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 algn="l">
              <a:defRPr sz="2000">
                <a:solidFill>
                  <a:srgbClr val="C8C8C8"/>
                </a:solidFill>
              </a:defRPr>
            </a:pPr>
            <a:r>
              <a:t>The model can be deployed via watsonx.ai Runtime for cloud-based API integration, monitoring, and scalability.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7DA1F0-5ED2-456C-C931-635CD9BAF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30" y="2813538"/>
            <a:ext cx="10422150" cy="369941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40080" y="731520"/>
            <a:ext cx="3239990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lang="en-US" dirty="0"/>
              <a:t>Output &amp; Impact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81DF30-60CF-2E53-0912-6C5B9303B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23" y="3429001"/>
            <a:ext cx="10138787" cy="3273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A49574-F8D2-1DC7-0D0E-E88931223AF2}"/>
              </a:ext>
            </a:extLst>
          </p:cNvPr>
          <p:cNvSpPr txBox="1"/>
          <p:nvPr/>
        </p:nvSpPr>
        <p:spPr>
          <a:xfrm>
            <a:off x="640080" y="1697616"/>
            <a:ext cx="104432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best-performing model, </a:t>
            </a:r>
            <a:r>
              <a:rPr lang="en-US" dirty="0" err="1">
                <a:solidFill>
                  <a:schemeClr val="bg1"/>
                </a:solidFill>
              </a:rPr>
              <a:t>XGBoost</a:t>
            </a:r>
            <a:r>
              <a:rPr lang="en-US" dirty="0">
                <a:solidFill>
                  <a:schemeClr val="bg1"/>
                </a:solidFill>
              </a:rPr>
              <a:t> Regressor, achieved an </a:t>
            </a:r>
            <a:r>
              <a:rPr lang="en-US" b="1" dirty="0">
                <a:solidFill>
                  <a:schemeClr val="bg1"/>
                </a:solidFill>
              </a:rPr>
              <a:t>R² score of 0.89</a:t>
            </a:r>
            <a:r>
              <a:rPr lang="en-US" dirty="0">
                <a:solidFill>
                  <a:schemeClr val="bg1"/>
                </a:solidFill>
              </a:rPr>
              <a:t>, indicating strong prediction accuracy.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 was able to </a:t>
            </a:r>
            <a:r>
              <a:rPr lang="en-US" b="1" dirty="0">
                <a:solidFill>
                  <a:schemeClr val="bg1"/>
                </a:solidFill>
              </a:rPr>
              <a:t>predict house prices </a:t>
            </a:r>
            <a:r>
              <a:rPr lang="en-US" dirty="0">
                <a:solidFill>
                  <a:schemeClr val="bg1"/>
                </a:solidFill>
              </a:rPr>
              <a:t>based on features like location, area, rooms,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Predictions tested in </a:t>
            </a:r>
            <a:r>
              <a:rPr lang="en-US" b="1" dirty="0">
                <a:solidFill>
                  <a:schemeClr val="bg1"/>
                </a:solidFill>
              </a:rPr>
              <a:t>Google </a:t>
            </a:r>
            <a:r>
              <a:rPr lang="en-US" b="1" dirty="0" err="1">
                <a:solidFill>
                  <a:schemeClr val="bg1"/>
                </a:solidFill>
              </a:rPr>
              <a:t>Colab</a:t>
            </a:r>
            <a:r>
              <a:rPr lang="en-US" dirty="0">
                <a:solidFill>
                  <a:schemeClr val="bg1"/>
                </a:solidFill>
              </a:rPr>
              <a:t> confirmed reliable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project shows how </a:t>
            </a:r>
            <a:r>
              <a:rPr lang="en-US" b="1" dirty="0" err="1">
                <a:solidFill>
                  <a:schemeClr val="bg1"/>
                </a:solidFill>
              </a:rPr>
              <a:t>AutoAI</a:t>
            </a:r>
            <a:r>
              <a:rPr lang="en-US" b="1" dirty="0">
                <a:solidFill>
                  <a:schemeClr val="bg1"/>
                </a:solidFill>
              </a:rPr>
              <a:t> accelerates ML development </a:t>
            </a:r>
            <a:r>
              <a:rPr lang="en-US" dirty="0">
                <a:solidFill>
                  <a:schemeClr val="bg1"/>
                </a:solidFill>
              </a:rPr>
              <a:t>with minimal coding.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This solution can support real estate companies and buyers in </a:t>
            </a:r>
            <a:r>
              <a:rPr lang="en-US" b="1" dirty="0">
                <a:solidFill>
                  <a:schemeClr val="bg1"/>
                </a:solidFill>
              </a:rPr>
              <a:t>data-driven decision making.</a:t>
            </a:r>
            <a:endParaRPr lang="en-US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731520"/>
            <a:ext cx="2965877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/>
              <a:t>Conclusion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 algn="l">
              <a:defRPr sz="2000">
                <a:solidFill>
                  <a:srgbClr val="C8C8C8"/>
                </a:solidFill>
              </a:defRPr>
            </a:pPr>
            <a:r>
              <a:rPr sz="2000" dirty="0" err="1"/>
              <a:t>AutoAI</a:t>
            </a:r>
            <a:r>
              <a:rPr sz="2000" dirty="0"/>
              <a:t> simplifies machine learning development. This project demonstrates end-to-end ML workflow from data to deployment using IBM Watson.</a:t>
            </a:r>
            <a:endParaRPr lang="en-US" sz="2000" dirty="0"/>
          </a:p>
          <a:p>
            <a:r>
              <a:rPr lang="en-US" sz="2000" dirty="0">
                <a:solidFill>
                  <a:schemeClr val="bg1"/>
                </a:solidFill>
              </a:rPr>
              <a:t>Working on this project provided valuable hands-on experience in using AI tools for solving real-world problems.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Using </a:t>
            </a:r>
            <a:r>
              <a:rPr lang="en-US" sz="2000" b="1" dirty="0">
                <a:solidFill>
                  <a:schemeClr val="bg1"/>
                </a:solidFill>
              </a:rPr>
              <a:t>IBM Watson Studio's </a:t>
            </a:r>
            <a:r>
              <a:rPr lang="en-US" sz="2000" b="1" dirty="0" err="1">
                <a:solidFill>
                  <a:schemeClr val="bg1"/>
                </a:solidFill>
              </a:rPr>
              <a:t>AutoAI</a:t>
            </a:r>
            <a:r>
              <a:rPr lang="en-US" sz="2000" dirty="0">
                <a:solidFill>
                  <a:schemeClr val="bg1"/>
                </a:solidFill>
              </a:rPr>
              <a:t>, I was able to explore the complete machine learning workflow from uploading a dataset to building, evaluating, and deploying a predictive model.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project helped me understand: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 importance of clean and structured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How automated ML tools like </a:t>
            </a:r>
            <a:r>
              <a:rPr lang="en-US" sz="2000" dirty="0" err="1">
                <a:solidFill>
                  <a:schemeClr val="bg1"/>
                </a:solidFill>
              </a:rPr>
              <a:t>AutoAI</a:t>
            </a:r>
            <a:r>
              <a:rPr lang="en-US" sz="2000" dirty="0">
                <a:solidFill>
                  <a:schemeClr val="bg1"/>
                </a:solidFill>
              </a:rPr>
              <a:t> simplify complex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 practical use of cloud platforms for deploying AI models.</a:t>
            </a:r>
          </a:p>
          <a:p>
            <a:pPr algn="l">
              <a:defRPr sz="2000">
                <a:solidFill>
                  <a:srgbClr val="C8C8C8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27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860766" y="2301180"/>
            <a:ext cx="6308330" cy="15696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lang="en-US" sz="9600" dirty="0"/>
              <a:t>THANK YOU</a:t>
            </a:r>
            <a:endParaRPr lang="en-IN" sz="9600" dirty="0"/>
          </a:p>
        </p:txBody>
      </p:sp>
      <p:sp>
        <p:nvSpPr>
          <p:cNvPr id="4" name="TextBox 3"/>
          <p:cNvSpPr txBox="1"/>
          <p:nvPr/>
        </p:nvSpPr>
        <p:spPr>
          <a:xfrm>
            <a:off x="2504638" y="3429000"/>
            <a:ext cx="105156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 algn="l">
              <a:defRPr sz="2000">
                <a:solidFill>
                  <a:srgbClr val="C8C8C8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27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610432" y="640080"/>
            <a:ext cx="211769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400" b="1">
                <a:solidFill>
                  <a:srgbClr val="FFFFFF"/>
                </a:solidFill>
              </a:defRPr>
            </a:pPr>
            <a:r>
              <a:rPr sz="4800" dirty="0"/>
              <a:t>Agenda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EBDAA0-A533-B224-351E-553ECB247508}"/>
              </a:ext>
            </a:extLst>
          </p:cNvPr>
          <p:cNvSpPr txBox="1"/>
          <p:nvPr/>
        </p:nvSpPr>
        <p:spPr>
          <a:xfrm>
            <a:off x="640080" y="2210637"/>
            <a:ext cx="109054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1.Introduction</a:t>
            </a:r>
          </a:p>
          <a:p>
            <a:r>
              <a:rPr lang="en-US" sz="2800" dirty="0">
                <a:solidFill>
                  <a:schemeClr val="bg1"/>
                </a:solidFill>
              </a:rPr>
              <a:t>2.Dataset Overview</a:t>
            </a:r>
          </a:p>
          <a:p>
            <a:r>
              <a:rPr lang="en-US" sz="2800" dirty="0">
                <a:solidFill>
                  <a:schemeClr val="bg1"/>
                </a:solidFill>
              </a:rPr>
              <a:t>3.Tools &amp; Services Used</a:t>
            </a:r>
          </a:p>
          <a:p>
            <a:r>
              <a:rPr lang="en-US" sz="2800" dirty="0">
                <a:solidFill>
                  <a:schemeClr val="bg1"/>
                </a:solidFill>
              </a:rPr>
              <a:t>3.IBM Watson Studio Setup</a:t>
            </a:r>
          </a:p>
          <a:p>
            <a:r>
              <a:rPr lang="en-US" sz="2800" dirty="0">
                <a:solidFill>
                  <a:schemeClr val="bg1"/>
                </a:solidFill>
              </a:rPr>
              <a:t>4.AutoAI Overview</a:t>
            </a:r>
          </a:p>
          <a:p>
            <a:r>
              <a:rPr lang="en-US" sz="2800" dirty="0">
                <a:solidFill>
                  <a:schemeClr val="bg1"/>
                </a:solidFill>
              </a:rPr>
              <a:t>5.Model Configuration</a:t>
            </a:r>
          </a:p>
          <a:p>
            <a:r>
              <a:rPr lang="en-US" sz="2800" dirty="0">
                <a:solidFill>
                  <a:schemeClr val="bg1"/>
                </a:solidFill>
              </a:rPr>
              <a:t>6.Deployment</a:t>
            </a:r>
          </a:p>
          <a:p>
            <a:r>
              <a:rPr lang="en-US" sz="2800" dirty="0">
                <a:solidFill>
                  <a:schemeClr val="bg1"/>
                </a:solidFill>
              </a:rPr>
              <a:t>7</a:t>
            </a:r>
            <a:r>
              <a:rPr lang="en-US" sz="2800">
                <a:solidFill>
                  <a:schemeClr val="bg1"/>
                </a:solidFill>
              </a:rPr>
              <a:t>.Output</a:t>
            </a: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8.Conclusion</a:t>
            </a:r>
          </a:p>
          <a:p>
            <a:endParaRPr lang="en-IN" sz="28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C310C7-86DF-5FAA-0E8F-2F836852E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8914" y="1557495"/>
            <a:ext cx="6179910" cy="51053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509451" y="731520"/>
            <a:ext cx="3384260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lang="en-IN" sz="4800" dirty="0"/>
              <a:t>Introduction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9451" y="1545436"/>
            <a:ext cx="10515600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US" sz="2000" dirty="0"/>
              <a:t>Accurate house price prediction is essential in the real estate industry, helping buyers, sellers, and investors make informed decisions.</a:t>
            </a:r>
            <a:br>
              <a:rPr lang="en-US" sz="2000" dirty="0"/>
            </a:br>
            <a:r>
              <a:rPr lang="en-US" sz="2000" dirty="0"/>
              <a:t>This project aims to develop a machine learning model using </a:t>
            </a:r>
            <a:r>
              <a:rPr lang="en-US" sz="2000" b="1" dirty="0"/>
              <a:t>IBM Watson Studio’s Auto AI</a:t>
            </a:r>
            <a:r>
              <a:rPr lang="en-US" sz="2000" dirty="0"/>
              <a:t>, which automates the end-to-end AI lifecycle including model selection, data preprocessing, feature engineering, and evaluation.</a:t>
            </a:r>
            <a:br>
              <a:rPr lang="en-US" sz="2000" dirty="0"/>
            </a:br>
            <a:r>
              <a:rPr lang="en-US" sz="2000" dirty="0"/>
              <a:t>By utilizing various housing features such as number of bedrooms, bathrooms, area, location, and more, the model provides reliable price predictions.</a:t>
            </a:r>
            <a:br>
              <a:rPr lang="en-US" sz="2000" dirty="0"/>
            </a:br>
            <a:r>
              <a:rPr lang="en-US" sz="2000" dirty="0"/>
              <a:t>This approach not only saves time but also ensures high accuracy and scalability, making it practical for real-world deployment.</a:t>
            </a:r>
          </a:p>
          <a:p>
            <a:pPr algn="l">
              <a:defRPr sz="2000">
                <a:solidFill>
                  <a:srgbClr val="C8C8C8"/>
                </a:solidFill>
              </a:defRPr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2977CE-1116-6EBC-AF6F-41C65CD55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818" y="4632290"/>
            <a:ext cx="6200134" cy="22257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731520"/>
            <a:ext cx="4730719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/>
              <a:t>Dataset </a:t>
            </a:r>
            <a:r>
              <a:rPr lang="en-IN" sz="4800" dirty="0"/>
              <a:t>Overview</a:t>
            </a:r>
            <a:endParaRPr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 algn="l">
              <a:defRPr sz="2000">
                <a:solidFill>
                  <a:srgbClr val="C8C8C8"/>
                </a:solidFill>
              </a:defRPr>
            </a:pPr>
            <a:r>
              <a:rPr dirty="0"/>
              <a:t>The dataset includes</a:t>
            </a:r>
            <a:r>
              <a:rPr lang="en-US" dirty="0"/>
              <a:t> housing-related</a:t>
            </a:r>
            <a:r>
              <a:rPr dirty="0"/>
              <a:t> features </a:t>
            </a:r>
            <a:r>
              <a:rPr lang="en-US" dirty="0"/>
              <a:t>that impact property prices :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🛏️</a:t>
            </a:r>
            <a:r>
              <a:rPr lang="en-US" dirty="0"/>
              <a:t>Bedrooms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🛁</a:t>
            </a:r>
            <a:r>
              <a:rPr lang="en-US" dirty="0"/>
              <a:t>Bathrooms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📐</a:t>
            </a:r>
            <a:r>
              <a:rPr lang="en-US" dirty="0"/>
              <a:t>Square Footage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🧱 </a:t>
            </a:r>
            <a:r>
              <a:rPr lang="en-US" dirty="0"/>
              <a:t>Floors, Basement, </a:t>
            </a:r>
            <a:r>
              <a:rPr lang="en-US" dirty="0" err="1"/>
              <a:t>Rennovations</a:t>
            </a:r>
            <a:endParaRPr lang="en-US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🌊</a:t>
            </a:r>
            <a:r>
              <a:rPr lang="en-US" dirty="0"/>
              <a:t>Waterfront view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🏡</a:t>
            </a:r>
            <a:r>
              <a:rPr lang="en-US" dirty="0"/>
              <a:t>Property Condition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📆</a:t>
            </a:r>
            <a:r>
              <a:rPr lang="en-US" dirty="0"/>
              <a:t>Year Built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📍</a:t>
            </a:r>
            <a:r>
              <a:rPr lang="en-US" dirty="0"/>
              <a:t>Location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endParaRPr lang="en-US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📂 </a:t>
            </a:r>
            <a:r>
              <a:rPr lang="en-US" dirty="0"/>
              <a:t>Source: Kaggle Housing Dataset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lang="en-IN" sz="2000" dirty="0"/>
              <a:t>☁️</a:t>
            </a:r>
            <a:r>
              <a:rPr lang="en-US" dirty="0"/>
              <a:t>Storage and Access: Uploaded to IBM Cloud , used in Watson Studio(Auto AI)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731520"/>
            <a:ext cx="5713680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lang="en-US" sz="4800" dirty="0"/>
              <a:t>Tools &amp; Services Used</a:t>
            </a:r>
            <a:endParaRPr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640080" y="1736355"/>
            <a:ext cx="10515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IBM Watson Studio:</a:t>
            </a:r>
          </a:p>
          <a:p>
            <a:r>
              <a:rPr lang="en-US" dirty="0">
                <a:solidFill>
                  <a:schemeClr val="bg1"/>
                </a:solidFill>
              </a:rPr>
              <a:t>For building, training, and evaluating machine learning models.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400" b="1" dirty="0" err="1">
                <a:solidFill>
                  <a:schemeClr val="bg1"/>
                </a:solidFill>
              </a:rPr>
              <a:t>AutoAI</a:t>
            </a:r>
            <a:r>
              <a:rPr lang="en-US" sz="2400" b="1" dirty="0">
                <a:solidFill>
                  <a:schemeClr val="bg1"/>
                </a:solidFill>
              </a:rPr>
              <a:t> (IBM):</a:t>
            </a:r>
          </a:p>
          <a:p>
            <a:r>
              <a:rPr lang="en-US" dirty="0">
                <a:solidFill>
                  <a:schemeClr val="bg1"/>
                </a:solidFill>
              </a:rPr>
              <a:t>Automated ML tool for pipeline creation, model selection, and tuning.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IBM Cloud Object Storage:</a:t>
            </a:r>
          </a:p>
          <a:p>
            <a:r>
              <a:rPr lang="en-US" dirty="0">
                <a:solidFill>
                  <a:schemeClr val="bg1"/>
                </a:solidFill>
              </a:rPr>
              <a:t>To store and connect the dataset for training.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Watsonx.ai Runtime:</a:t>
            </a:r>
          </a:p>
          <a:p>
            <a:r>
              <a:rPr lang="en-US" dirty="0">
                <a:solidFill>
                  <a:schemeClr val="bg1"/>
                </a:solidFill>
              </a:rPr>
              <a:t>For model deployment and scalability.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Google </a:t>
            </a:r>
            <a:r>
              <a:rPr lang="en-US" sz="2400" b="1" dirty="0" err="1">
                <a:solidFill>
                  <a:schemeClr val="bg1"/>
                </a:solidFill>
              </a:rPr>
              <a:t>Colab</a:t>
            </a:r>
            <a:r>
              <a:rPr lang="en-US" sz="2400" b="1" dirty="0">
                <a:solidFill>
                  <a:schemeClr val="bg1"/>
                </a:solidFill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</a:rPr>
              <a:t>Used for testing and integrating the downloaded model.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51FF21-82A2-8D68-59FE-90E2E4F49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0"/>
            <a:ext cx="477996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731520"/>
            <a:ext cx="5565947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/>
              <a:t>Watson Studio Setup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 algn="l">
              <a:defRPr sz="2000">
                <a:solidFill>
                  <a:srgbClr val="C8C8C8"/>
                </a:solidFill>
              </a:defRPr>
            </a:pPr>
            <a:r>
              <a:rPr dirty="0"/>
              <a:t>IBM Watson Studio is a cloud-based platform for building and training AI models. It simplifies data science workflows with </a:t>
            </a:r>
            <a:r>
              <a:rPr dirty="0" err="1"/>
              <a:t>AutoAI</a:t>
            </a:r>
            <a:r>
              <a:rPr dirty="0"/>
              <a:t>.</a:t>
            </a:r>
            <a:endParaRPr lang="en-US" dirty="0"/>
          </a:p>
          <a:p>
            <a:pPr algn="l">
              <a:defRPr sz="2000">
                <a:solidFill>
                  <a:srgbClr val="C8C8C8"/>
                </a:solidFill>
              </a:defRPr>
            </a:pPr>
            <a:r>
              <a:rPr lang="en-IN" dirty="0"/>
              <a:t>1. Login to IBM Cloud and then following dashboard will appear.</a:t>
            </a:r>
          </a:p>
          <a:p>
            <a:pPr algn="l">
              <a:defRPr sz="2000">
                <a:solidFill>
                  <a:srgbClr val="C8C8C8"/>
                </a:solidFill>
              </a:defRPr>
            </a:pPr>
            <a:r>
              <a:rPr lang="en-IN" dirty="0"/>
              <a:t>2. Create watsonx.ai Studio .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D9E02F-32EC-3EA9-6E48-1DF7797A3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675" y="3537020"/>
            <a:ext cx="5516545" cy="31436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AF836B-0164-0B7C-827D-977BF87F7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332" y="3537019"/>
            <a:ext cx="5516545" cy="31234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731520"/>
            <a:ext cx="4546694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 err="1"/>
              <a:t>AutoAI</a:t>
            </a:r>
            <a:r>
              <a:rPr sz="4800" dirty="0"/>
              <a:t> Overview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 algn="l">
              <a:defRPr sz="2000">
                <a:solidFill>
                  <a:srgbClr val="C8C8C8"/>
                </a:solidFill>
              </a:defRPr>
            </a:pPr>
            <a:r>
              <a:rPr dirty="0" err="1"/>
              <a:t>AutoAI</a:t>
            </a:r>
            <a:r>
              <a:rPr lang="en-US" dirty="0"/>
              <a:t> is a tool in IBM Watson Studio that helps build machine learning models automatically.</a:t>
            </a:r>
          </a:p>
          <a:p>
            <a:pPr marL="342900" indent="-342900" algn="l">
              <a:buFont typeface="Arial" panose="020B0604020202020204" pitchFamily="34" charset="0"/>
              <a:buChar char="•"/>
              <a:defRPr sz="2000">
                <a:solidFill>
                  <a:srgbClr val="C8C8C8"/>
                </a:solidFill>
              </a:defRPr>
            </a:pPr>
            <a:r>
              <a:rPr lang="en-US" dirty="0"/>
              <a:t>It cleans and prepares the data.</a:t>
            </a:r>
          </a:p>
          <a:p>
            <a:pPr marL="342900" indent="-342900" algn="l">
              <a:buFont typeface="Arial" panose="020B0604020202020204" pitchFamily="34" charset="0"/>
              <a:buChar char="•"/>
              <a:defRPr sz="2000">
                <a:solidFill>
                  <a:srgbClr val="C8C8C8"/>
                </a:solidFill>
              </a:defRPr>
            </a:pPr>
            <a:r>
              <a:rPr lang="en-US" dirty="0"/>
              <a:t>Tries different algorithms like </a:t>
            </a:r>
            <a:r>
              <a:rPr lang="en-US" dirty="0" err="1"/>
              <a:t>XGBoost</a:t>
            </a:r>
            <a:r>
              <a:rPr lang="en-US" dirty="0"/>
              <a:t>, Linear Regression, etc.</a:t>
            </a:r>
          </a:p>
          <a:p>
            <a:pPr marL="342900" indent="-342900" algn="l">
              <a:buFont typeface="Arial" panose="020B0604020202020204" pitchFamily="34" charset="0"/>
              <a:buChar char="•"/>
              <a:defRPr sz="2000">
                <a:solidFill>
                  <a:srgbClr val="C8C8C8"/>
                </a:solidFill>
              </a:defRPr>
            </a:pPr>
            <a:r>
              <a:rPr lang="en-US" dirty="0"/>
              <a:t>Tunes the models to get the best results.</a:t>
            </a:r>
          </a:p>
          <a:p>
            <a:pPr marL="342900" indent="-342900" algn="l">
              <a:buFont typeface="Arial" panose="020B0604020202020204" pitchFamily="34" charset="0"/>
              <a:buChar char="•"/>
              <a:defRPr sz="2000">
                <a:solidFill>
                  <a:srgbClr val="C8C8C8"/>
                </a:solidFill>
              </a:defRPr>
            </a:pPr>
            <a:r>
              <a:rPr lang="en-US" dirty="0"/>
              <a:t>Creates multiple model pipelines to choose the best one.</a:t>
            </a:r>
          </a:p>
          <a:p>
            <a:pPr algn="l">
              <a:defRPr sz="2000">
                <a:solidFill>
                  <a:srgbClr val="C8C8C8"/>
                </a:solidFill>
              </a:defRPr>
            </a:pPr>
            <a:endParaRPr lang="en-US" dirty="0"/>
          </a:p>
          <a:p>
            <a:pPr algn="l">
              <a:defRPr sz="2000">
                <a:solidFill>
                  <a:srgbClr val="C8C8C8"/>
                </a:solidFill>
              </a:defRPr>
            </a:pPr>
            <a:r>
              <a:rPr lang="en-US" dirty="0"/>
              <a:t>It makes the whole process faster and easier without much coding.</a:t>
            </a:r>
          </a:p>
          <a:p>
            <a:pPr algn="l">
              <a:defRPr sz="2000">
                <a:solidFill>
                  <a:srgbClr val="C8C8C8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731520"/>
            <a:ext cx="5463227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/>
              <a:t>Model Configuration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>
                <a:solidFill>
                  <a:srgbClr val="C8C8C8"/>
                </a:solidFill>
              </a:defRPr>
            </a:pPr>
            <a:r>
              <a:rPr lang="en-US" dirty="0"/>
              <a:t>In this project, the goal is to predict the house prices using a regression model.</a:t>
            </a:r>
          </a:p>
          <a:p>
            <a:pPr algn="l">
              <a:defRPr sz="2000">
                <a:solidFill>
                  <a:srgbClr val="C8C8C8"/>
                </a:solidFill>
              </a:defRPr>
            </a:pPr>
            <a:r>
              <a:rPr b="1" dirty="0"/>
              <a:t>Target variable: </a:t>
            </a:r>
            <a:r>
              <a:rPr dirty="0"/>
              <a:t>House Price</a:t>
            </a:r>
            <a:br>
              <a:rPr dirty="0"/>
            </a:br>
            <a:r>
              <a:rPr b="1" dirty="0"/>
              <a:t>Input features: </a:t>
            </a:r>
            <a:r>
              <a:rPr dirty="0"/>
              <a:t>Bedrooms, Bathrooms, </a:t>
            </a:r>
            <a:r>
              <a:rPr dirty="0" err="1"/>
              <a:t>Sqft</a:t>
            </a:r>
            <a:r>
              <a:rPr dirty="0"/>
              <a:t> Living, Location, etc.</a:t>
            </a:r>
            <a:br>
              <a:rPr dirty="0"/>
            </a:br>
            <a:r>
              <a:rPr b="1" dirty="0"/>
              <a:t>Task:</a:t>
            </a:r>
            <a:r>
              <a:rPr dirty="0"/>
              <a:t> Regression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369FA7-5D85-FAEA-33B7-7852F58F4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30" y="3208437"/>
            <a:ext cx="10515600" cy="353400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A0A1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731520"/>
            <a:ext cx="5101076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FFFFF"/>
                </a:solidFill>
              </a:defRPr>
            </a:pPr>
            <a:r>
              <a:rPr sz="4800" dirty="0"/>
              <a:t>Data Preprocessing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10515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>
                <a:solidFill>
                  <a:srgbClr val="C8C8C8"/>
                </a:solidFill>
              </a:defRPr>
            </a:pPr>
            <a:r>
              <a:rPr dirty="0" err="1"/>
              <a:t>AutoAI</a:t>
            </a:r>
            <a:r>
              <a:rPr dirty="0"/>
              <a:t> handles missing values, encodes categorical variables, and normalizes data automatically for optimal model performance.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5045CC-3F43-7909-8A6F-7B4CBFD76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" y="2632668"/>
            <a:ext cx="10515600" cy="388659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822</Words>
  <Application>Microsoft Office PowerPoint</Application>
  <PresentationFormat>Custom</PresentationFormat>
  <Paragraphs>98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Vaishnavi</dc:creator>
  <cp:keywords/>
  <dc:description>generated using python-pptx</dc:description>
  <cp:lastModifiedBy>Vaishnavi Kesarwani</cp:lastModifiedBy>
  <cp:revision>5</cp:revision>
  <dcterms:created xsi:type="dcterms:W3CDTF">2013-01-27T09:14:16Z</dcterms:created>
  <dcterms:modified xsi:type="dcterms:W3CDTF">2025-07-13T19:04:58Z</dcterms:modified>
  <cp:category/>
</cp:coreProperties>
</file>

<file path=docProps/thumbnail.jpeg>
</file>